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Outfit ExtraBold"/>
      <p:bold r:id="rId15"/>
    </p:embeddedFont>
    <p:embeddedFont>
      <p:font typeface="Arim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i+Qp239sNQxsU6319bZPDju3XA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OutfitExtraBold-bold.fntdata"/><Relationship Id="rId14" Type="http://schemas.openxmlformats.org/officeDocument/2006/relationships/slide" Target="slides/slide10.xml"/><Relationship Id="rId17" Type="http://schemas.openxmlformats.org/officeDocument/2006/relationships/font" Target="fonts/Arimo-bold.fntdata"/><Relationship Id="rId16" Type="http://schemas.openxmlformats.org/officeDocument/2006/relationships/font" Target="fonts/Arimo-regular.fntdata"/><Relationship Id="rId5" Type="http://schemas.openxmlformats.org/officeDocument/2006/relationships/slide" Target="slides/slide1.xml"/><Relationship Id="rId19" Type="http://schemas.openxmlformats.org/officeDocument/2006/relationships/font" Target="fonts/Arimo-boldItalic.fntdata"/><Relationship Id="rId6" Type="http://schemas.openxmlformats.org/officeDocument/2006/relationships/slide" Target="slides/slide2.xml"/><Relationship Id="rId18" Type="http://schemas.openxmlformats.org/officeDocument/2006/relationships/font" Target="fonts/Arim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/>
              <a:t>Высшее руководство: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Совет директоров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Генеральный директор (CEO)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Финансовый директор (CFO)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Технологический директор (CTO)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Департаменты: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A. Департамент розничных продуктов: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Отдел депозитных продуктов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Отдел кредитных продуктов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Отдел платежных карт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Отдел инвестиционных продуктов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IT-департамент: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Отдел маркетинга и продаж: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Техническая поддержка клиентов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Юридический и риск-менеджмент:</a:t>
            </a:r>
            <a:endParaRPr/>
          </a:p>
        </p:txBody>
      </p:sp>
      <p:sp>
        <p:nvSpPr>
          <p:cNvPr id="77" name="Google Shape;7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Рабочий процесс: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Гибкий график работы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Возможность удаленной работы (70% сотрудников)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Четкие стандарты обслуживания клиентов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Регулярная аттестация персонала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Коммуникационные правила: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"Клиент всегда прав" как основной принцип общения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Использование профессионального делового стиля в общении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Обязательное документирование важных решений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/>
              <a:t>Система регулярных отчетов</a:t>
            </a:r>
            <a:endParaRPr/>
          </a:p>
          <a:p>
            <a:pPr indent="0" lvl="0" marL="0" rtl="0" algn="l">
              <a:lnSpc>
                <a:spcPct val="16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5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Дружеская атмосфера.</a:t>
            </a:r>
            <a:endParaRPr sz="7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Дружественная атмосфера между сотрудниками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Частые неформальные беседы вне рабочих задач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Открытость к новым идеям и инициативам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Поддержка коллег в нерабочих ситуациях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" name="Google Shape;14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7" name="Google Shape;5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" name="Google Shape;1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" name="Google Shape;19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" name="Google Shape;24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" name="Google Shape;34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" name="Google Shape;3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" name="Google Shape;39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2" name="Google Shape;4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" name="Google Shape;44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4" name="Google Shape;54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4100" lIns="134100" spcFirstLastPara="1" rIns="134100" wrap="square" tIns="134100">
            <a:noAutofit/>
          </a:bodyPr>
          <a:lstStyle>
            <a:lvl1pPr lvl="0" algn="r">
              <a:buNone/>
              <a:defRPr sz="1900">
                <a:solidFill>
                  <a:schemeClr val="tx1"/>
                </a:solidFill>
              </a:defRPr>
            </a:lvl1pPr>
            <a:lvl2pPr lvl="1" algn="r">
              <a:buNone/>
              <a:defRPr sz="1900">
                <a:solidFill>
                  <a:schemeClr val="tx1"/>
                </a:solidFill>
              </a:defRPr>
            </a:lvl2pPr>
            <a:lvl3pPr lvl="2" algn="r">
              <a:buNone/>
              <a:defRPr sz="1900">
                <a:solidFill>
                  <a:schemeClr val="tx1"/>
                </a:solidFill>
              </a:defRPr>
            </a:lvl3pPr>
            <a:lvl4pPr lvl="3" algn="r">
              <a:buNone/>
              <a:defRPr sz="1900">
                <a:solidFill>
                  <a:schemeClr val="tx1"/>
                </a:solidFill>
              </a:defRPr>
            </a:lvl4pPr>
            <a:lvl5pPr lvl="4" algn="r">
              <a:buNone/>
              <a:defRPr sz="1900">
                <a:solidFill>
                  <a:schemeClr val="tx1"/>
                </a:solidFill>
              </a:defRPr>
            </a:lvl5pPr>
            <a:lvl6pPr lvl="5" algn="r">
              <a:buNone/>
              <a:defRPr sz="1900">
                <a:solidFill>
                  <a:schemeClr val="tx1"/>
                </a:solidFill>
              </a:defRPr>
            </a:lvl6pPr>
            <a:lvl7pPr lvl="6" algn="r">
              <a:buNone/>
              <a:defRPr sz="1900">
                <a:solidFill>
                  <a:schemeClr val="tx1"/>
                </a:solidFill>
              </a:defRPr>
            </a:lvl7pPr>
            <a:lvl8pPr lvl="7" algn="r">
              <a:buNone/>
              <a:defRPr sz="1900">
                <a:solidFill>
                  <a:schemeClr val="tx1"/>
                </a:solidFill>
              </a:defRPr>
            </a:lvl8pPr>
            <a:lvl9pPr lvl="8" algn="r">
              <a:buNone/>
              <a:defRPr sz="19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"/>
          <p:cNvSpPr/>
          <p:nvPr/>
        </p:nvSpPr>
        <p:spPr>
          <a:xfrm>
            <a:off x="7625490" y="3137127"/>
            <a:ext cx="7556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Банк </a:t>
            </a:r>
            <a:r>
              <a:rPr b="1" lang="en-US" sz="4450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Возможностей</a:t>
            </a:r>
            <a:endParaRPr b="0" i="0" sz="4450" u="none" cap="none" strike="noStrike"/>
          </a:p>
        </p:txBody>
      </p:sp>
      <p:sp>
        <p:nvSpPr>
          <p:cNvPr id="70" name="Google Shape;70;p1"/>
          <p:cNvSpPr/>
          <p:nvPr/>
        </p:nvSpPr>
        <p:spPr>
          <a:xfrm>
            <a:off x="7697690" y="4432822"/>
            <a:ext cx="75564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/>
              <a:t>Подготовили студенты группы ПИН-22М</a:t>
            </a:r>
            <a:endParaRPr sz="175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/>
              <a:t>Артамонова Анастасия</a:t>
            </a:r>
            <a:endParaRPr sz="175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/>
              <a:t>Киселев Владислав</a:t>
            </a:r>
            <a:endParaRPr sz="1750"/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lang="en-US" sz="1750"/>
              <a:t>Марина Алина</a:t>
            </a:r>
            <a:endParaRPr sz="1750"/>
          </a:p>
        </p:txBody>
      </p:sp>
      <p:sp>
        <p:nvSpPr>
          <p:cNvPr id="71" name="Google Shape;71;p1"/>
          <p:cNvSpPr/>
          <p:nvPr/>
        </p:nvSpPr>
        <p:spPr>
          <a:xfrm>
            <a:off x="12537000" y="7507800"/>
            <a:ext cx="2093400" cy="721800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6984873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5" name="Google Shape;22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0"/>
          <p:cNvSpPr/>
          <p:nvPr/>
        </p:nvSpPr>
        <p:spPr>
          <a:xfrm>
            <a:off x="793790" y="236839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Мифы и легенды</a:t>
            </a:r>
            <a:endParaRPr b="0" i="0" sz="4450" u="none" cap="none" strike="noStrike"/>
          </a:p>
        </p:txBody>
      </p:sp>
      <p:sp>
        <p:nvSpPr>
          <p:cNvPr id="227" name="Google Shape;227;p10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0"/>
          <p:cNvSpPr/>
          <p:nvPr/>
        </p:nvSpPr>
        <p:spPr>
          <a:xfrm>
            <a:off x="982504" y="3757493"/>
            <a:ext cx="13275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b="0" i="0" sz="2650" u="none" cap="none" strike="noStrike"/>
          </a:p>
        </p:txBody>
      </p:sp>
      <p:sp>
        <p:nvSpPr>
          <p:cNvPr id="229" name="Google Shape;229;p10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Основатель</a:t>
            </a:r>
            <a:endParaRPr b="0" i="0" sz="2200" u="none" cap="none" strike="noStrike"/>
          </a:p>
        </p:txBody>
      </p:sp>
      <p:sp>
        <p:nvSpPr>
          <p:cNvPr id="230" name="Google Shape;230;p10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Отказ от сложных алгоритмов.</a:t>
            </a:r>
            <a:endParaRPr b="0" i="0" sz="1750" u="none" cap="none" strike="noStrike"/>
          </a:p>
        </p:txBody>
      </p:sp>
      <p:sp>
        <p:nvSpPr>
          <p:cNvPr id="231" name="Google Shape;231;p10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"/>
          <p:cNvSpPr/>
          <p:nvPr/>
        </p:nvSpPr>
        <p:spPr>
          <a:xfrm>
            <a:off x="950952" y="5092779"/>
            <a:ext cx="19597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b="0" i="0" sz="2650" u="none" cap="none" strike="noStrike"/>
          </a:p>
        </p:txBody>
      </p:sp>
      <p:sp>
        <p:nvSpPr>
          <p:cNvPr id="233" name="Google Shape;233;p10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Идеи</a:t>
            </a:r>
            <a:endParaRPr b="0" i="0" sz="2200" u="none" cap="none" strike="noStrike"/>
          </a:p>
        </p:txBody>
      </p:sp>
      <p:sp>
        <p:nvSpPr>
          <p:cNvPr id="234" name="Google Shape;234;p10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Каждый сотрудник может предложить идею.</a:t>
            </a:r>
            <a:endParaRPr b="0" i="0" sz="1750" u="none" cap="none" strike="noStrike"/>
          </a:p>
        </p:txBody>
      </p:sp>
      <p:sp>
        <p:nvSpPr>
          <p:cNvPr id="235" name="Google Shape;235;p1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/>
          <p:nvPr/>
        </p:nvSpPr>
        <p:spPr>
          <a:xfrm>
            <a:off x="793790" y="1832610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Организационная структура</a:t>
            </a:r>
            <a:endParaRPr b="0" i="0" sz="4450" u="none" cap="none" strike="noStrike"/>
          </a:p>
        </p:txBody>
      </p:sp>
      <p:sp>
        <p:nvSpPr>
          <p:cNvPr id="81" name="Google Shape;81;p2"/>
          <p:cNvSpPr/>
          <p:nvPr/>
        </p:nvSpPr>
        <p:spPr>
          <a:xfrm>
            <a:off x="793790" y="3845481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982504" y="3930491"/>
            <a:ext cx="13275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b="0" i="0" sz="2650" u="none" cap="none" strike="noStrike"/>
          </a:p>
        </p:txBody>
      </p:sp>
      <p:sp>
        <p:nvSpPr>
          <p:cNvPr id="83" name="Google Shape;83;p2"/>
          <p:cNvSpPr/>
          <p:nvPr/>
        </p:nvSpPr>
        <p:spPr>
          <a:xfrm>
            <a:off x="1530906" y="3845481"/>
            <a:ext cx="312824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Высшее руководство</a:t>
            </a:r>
            <a:endParaRPr b="0" i="0" sz="2200" u="none" cap="none" strike="noStrike"/>
          </a:p>
        </p:txBody>
      </p:sp>
      <p:sp>
        <p:nvSpPr>
          <p:cNvPr id="84" name="Google Shape;84;p2"/>
          <p:cNvSpPr/>
          <p:nvPr/>
        </p:nvSpPr>
        <p:spPr>
          <a:xfrm>
            <a:off x="1530906" y="4335899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Совет директоров, генеральный директор, CFO, CTO.</a:t>
            </a:r>
            <a:endParaRPr b="0" i="0" sz="1750" u="none" cap="none" strike="noStrike"/>
          </a:p>
        </p:txBody>
      </p:sp>
      <p:sp>
        <p:nvSpPr>
          <p:cNvPr id="85" name="Google Shape;85;p2"/>
          <p:cNvSpPr/>
          <p:nvPr/>
        </p:nvSpPr>
        <p:spPr>
          <a:xfrm>
            <a:off x="793790" y="518076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950952" y="5265777"/>
            <a:ext cx="19597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b="0" i="0" sz="2650" u="none" cap="none" strike="noStrike"/>
          </a:p>
        </p:txBody>
      </p:sp>
      <p:sp>
        <p:nvSpPr>
          <p:cNvPr id="87" name="Google Shape;87;p2"/>
          <p:cNvSpPr/>
          <p:nvPr/>
        </p:nvSpPr>
        <p:spPr>
          <a:xfrm>
            <a:off x="1530906" y="518076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Департаменты</a:t>
            </a:r>
            <a:endParaRPr b="0" i="0" sz="2200" u="none" cap="none" strike="noStrike"/>
          </a:p>
        </p:txBody>
      </p:sp>
      <p:sp>
        <p:nvSpPr>
          <p:cNvPr id="88" name="Google Shape;88;p2"/>
          <p:cNvSpPr/>
          <p:nvPr/>
        </p:nvSpPr>
        <p:spPr>
          <a:xfrm>
            <a:off x="1530906" y="5671185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Розничные продукты, IT, маркетинг, сервисный центр, юридический.</a:t>
            </a:r>
            <a:endParaRPr b="0" i="0" sz="1750" u="none" cap="none" strike="noStrike"/>
          </a:p>
        </p:txBody>
      </p:sp>
      <p:sp>
        <p:nvSpPr>
          <p:cNvPr id="89" name="Google Shape;89;p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/>
          <p:nvPr/>
        </p:nvSpPr>
        <p:spPr>
          <a:xfrm>
            <a:off x="6280190" y="1610320"/>
            <a:ext cx="726709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Размеры, миссия и цели</a:t>
            </a:r>
            <a:endParaRPr b="0" i="0" sz="4450" u="none" cap="none" strike="noStrike"/>
          </a:p>
        </p:txBody>
      </p:sp>
      <p:sp>
        <p:nvSpPr>
          <p:cNvPr id="97" name="Google Shape;97;p3"/>
          <p:cNvSpPr/>
          <p:nvPr/>
        </p:nvSpPr>
        <p:spPr>
          <a:xfrm>
            <a:off x="6280190" y="2659261"/>
            <a:ext cx="3664863" cy="2047994"/>
          </a:xfrm>
          <a:prstGeom prst="roundRect">
            <a:avLst>
              <a:gd fmla="val 4652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/>
          <p:nvPr/>
        </p:nvSpPr>
        <p:spPr>
          <a:xfrm>
            <a:off x="6514624" y="28936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Размеры</a:t>
            </a:r>
            <a:endParaRPr b="0" i="0" sz="2200" u="none" cap="none" strike="noStrike"/>
          </a:p>
        </p:txBody>
      </p:sp>
      <p:sp>
        <p:nvSpPr>
          <p:cNvPr id="99" name="Google Shape;99;p3"/>
          <p:cNvSpPr/>
          <p:nvPr/>
        </p:nvSpPr>
        <p:spPr>
          <a:xfrm>
            <a:off x="6514624" y="3384113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Около 500 сотрудников, 70% работают удаленно.</a:t>
            </a:r>
            <a:endParaRPr b="0" i="0" sz="1750" u="none" cap="none" strike="noStrike"/>
          </a:p>
        </p:txBody>
      </p:sp>
      <p:sp>
        <p:nvSpPr>
          <p:cNvPr id="100" name="Google Shape;100;p3"/>
          <p:cNvSpPr/>
          <p:nvPr/>
        </p:nvSpPr>
        <p:spPr>
          <a:xfrm>
            <a:off x="10171867" y="2659261"/>
            <a:ext cx="3664863" cy="2047994"/>
          </a:xfrm>
          <a:prstGeom prst="roundRect">
            <a:avLst>
              <a:gd fmla="val 4652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"/>
          <p:cNvSpPr/>
          <p:nvPr/>
        </p:nvSpPr>
        <p:spPr>
          <a:xfrm>
            <a:off x="10406301" y="289369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Миссия</a:t>
            </a:r>
            <a:endParaRPr b="0" i="0" sz="2200" u="none" cap="none" strike="noStrike"/>
          </a:p>
        </p:txBody>
      </p:sp>
      <p:sp>
        <p:nvSpPr>
          <p:cNvPr id="102" name="Google Shape;102;p3"/>
          <p:cNvSpPr/>
          <p:nvPr/>
        </p:nvSpPr>
        <p:spPr>
          <a:xfrm>
            <a:off x="10406301" y="3384113"/>
            <a:ext cx="319599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Сделать управление финансами простым и понятным.</a:t>
            </a:r>
            <a:endParaRPr b="0" i="0" sz="1750" u="none" cap="none" strike="noStrike"/>
          </a:p>
        </p:txBody>
      </p:sp>
      <p:sp>
        <p:nvSpPr>
          <p:cNvPr id="103" name="Google Shape;103;p3"/>
          <p:cNvSpPr/>
          <p:nvPr/>
        </p:nvSpPr>
        <p:spPr>
          <a:xfrm>
            <a:off x="6280190" y="4934069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6514624" y="51685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Цели</a:t>
            </a:r>
            <a:endParaRPr b="0" i="0" sz="2200" u="none" cap="none" strike="noStrike"/>
          </a:p>
        </p:txBody>
      </p:sp>
      <p:sp>
        <p:nvSpPr>
          <p:cNvPr id="105" name="Google Shape;105;p3"/>
          <p:cNvSpPr/>
          <p:nvPr/>
        </p:nvSpPr>
        <p:spPr>
          <a:xfrm>
            <a:off x="6514624" y="5658922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Удовлетворенность клиентов, расширение базы, комфортная среда.</a:t>
            </a:r>
            <a:endParaRPr b="0" i="0" sz="1750" u="none" cap="none" strike="noStrike"/>
          </a:p>
        </p:txBody>
      </p:sp>
      <p:sp>
        <p:nvSpPr>
          <p:cNvPr id="106" name="Google Shape;106;p3"/>
          <p:cNvSpPr/>
          <p:nvPr/>
        </p:nvSpPr>
        <p:spPr>
          <a:xfrm>
            <a:off x="12537000" y="7507800"/>
            <a:ext cx="2093400" cy="721800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>
            <a:off x="793790" y="4007168"/>
            <a:ext cx="667333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Ценности и принципы</a:t>
            </a:r>
            <a:endParaRPr b="0" i="0" sz="4450" u="none" cap="none" strike="noStrike"/>
          </a:p>
        </p:txBody>
      </p:sp>
      <p:pic>
        <p:nvPicPr>
          <p:cNvPr descr="preencoded.png"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505610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>
            <a:off x="793790" y="58498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Простота</a:t>
            </a:r>
            <a:endParaRPr b="0" i="0" sz="2200" u="none" cap="none" strike="noStrike"/>
          </a:p>
        </p:txBody>
      </p:sp>
      <p:sp>
        <p:nvSpPr>
          <p:cNvPr id="117" name="Google Shape;117;p4"/>
          <p:cNvSpPr/>
          <p:nvPr/>
        </p:nvSpPr>
        <p:spPr>
          <a:xfrm>
            <a:off x="793790" y="6340316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Простота и удобство в каждой услуге.</a:t>
            </a:r>
            <a:endParaRPr b="0" i="0" sz="1750" u="none" cap="none" strike="noStrike"/>
          </a:p>
        </p:txBody>
      </p:sp>
      <p:pic>
        <p:nvPicPr>
          <p:cNvPr descr="preencoded.png" id="118" name="Google Shape;11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4704" y="505610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/>
          <p:nvPr/>
        </p:nvSpPr>
        <p:spPr>
          <a:xfrm>
            <a:off x="5254704" y="58498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Честность</a:t>
            </a:r>
            <a:endParaRPr b="0" i="0" sz="2200" u="none" cap="none" strike="noStrike"/>
          </a:p>
        </p:txBody>
      </p:sp>
      <p:sp>
        <p:nvSpPr>
          <p:cNvPr id="120" name="Google Shape;120;p4"/>
          <p:cNvSpPr/>
          <p:nvPr/>
        </p:nvSpPr>
        <p:spPr>
          <a:xfrm>
            <a:off x="5254704" y="6340316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Честность и прозрачность во всем.</a:t>
            </a:r>
            <a:endParaRPr b="0" i="0" sz="1750" u="none" cap="none" strike="noStrike"/>
          </a:p>
        </p:txBody>
      </p:sp>
      <p:pic>
        <p:nvPicPr>
          <p:cNvPr descr="preencoded.png" id="121" name="Google Shape;12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15738" y="505610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/>
          <p:nvPr/>
        </p:nvSpPr>
        <p:spPr>
          <a:xfrm>
            <a:off x="9715738" y="5849898"/>
            <a:ext cx="4120753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Клиентоориентированность</a:t>
            </a:r>
            <a:endParaRPr b="0" i="0" sz="2200" u="none" cap="none" strike="noStrike"/>
          </a:p>
        </p:txBody>
      </p:sp>
      <p:sp>
        <p:nvSpPr>
          <p:cNvPr id="123" name="Google Shape;123;p4"/>
          <p:cNvSpPr/>
          <p:nvPr/>
        </p:nvSpPr>
        <p:spPr>
          <a:xfrm>
            <a:off x="9715738" y="6694646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Клиент всегда в центре внимания.</a:t>
            </a:r>
            <a:endParaRPr b="0" i="0" sz="1750" u="none" cap="none" strike="noStrike"/>
          </a:p>
        </p:txBody>
      </p:sp>
      <p:sp>
        <p:nvSpPr>
          <p:cNvPr id="124" name="Google Shape;124;p4"/>
          <p:cNvSpPr/>
          <p:nvPr/>
        </p:nvSpPr>
        <p:spPr>
          <a:xfrm>
            <a:off x="12537000" y="7507800"/>
            <a:ext cx="2093400" cy="721800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"/>
          <p:cNvSpPr/>
          <p:nvPr/>
        </p:nvSpPr>
        <p:spPr>
          <a:xfrm>
            <a:off x="793790" y="2619375"/>
            <a:ext cx="12115205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Официальные и неофициальные нормы</a:t>
            </a:r>
            <a:endParaRPr b="0" i="0" sz="4450" u="none" cap="none" strike="noStrike"/>
          </a:p>
        </p:txBody>
      </p:sp>
      <p:sp>
        <p:nvSpPr>
          <p:cNvPr id="132" name="Google Shape;132;p5"/>
          <p:cNvSpPr/>
          <p:nvPr/>
        </p:nvSpPr>
        <p:spPr>
          <a:xfrm>
            <a:off x="793790" y="3895130"/>
            <a:ext cx="325814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Официальные нормы</a:t>
            </a:r>
            <a:endParaRPr b="0" i="0" sz="2200" u="none" cap="none" strike="noStrike"/>
          </a:p>
        </p:txBody>
      </p:sp>
      <p:sp>
        <p:nvSpPr>
          <p:cNvPr id="133" name="Google Shape;133;p5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Гибкий график работы.</a:t>
            </a:r>
            <a:endParaRPr b="0" i="0" sz="1750" u="none" cap="none" strike="noStrike"/>
          </a:p>
        </p:txBody>
      </p:sp>
      <p:sp>
        <p:nvSpPr>
          <p:cNvPr id="134" name="Google Shape;134;p5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Корпоративный язык общения.</a:t>
            </a:r>
            <a:endParaRPr b="0" i="0" sz="1750" u="none" cap="none" strike="noStrike"/>
          </a:p>
        </p:txBody>
      </p:sp>
      <p:sp>
        <p:nvSpPr>
          <p:cNvPr id="135" name="Google Shape;135;p5"/>
          <p:cNvSpPr/>
          <p:nvPr/>
        </p:nvSpPr>
        <p:spPr>
          <a:xfrm>
            <a:off x="7599521" y="3895130"/>
            <a:ext cx="3592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Неофициальные нормы</a:t>
            </a:r>
            <a:endParaRPr b="0" i="0" sz="2200" u="none" cap="none" strike="noStrike"/>
          </a:p>
        </p:txBody>
      </p:sp>
      <p:sp>
        <p:nvSpPr>
          <p:cNvPr id="136" name="Google Shape;136;p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Дружеская атмосфера.</a:t>
            </a:r>
            <a:endParaRPr b="0" i="0" sz="1750" u="none" cap="none" strike="noStrike"/>
          </a:p>
        </p:txBody>
      </p:sp>
      <p:sp>
        <p:nvSpPr>
          <p:cNvPr id="137" name="Google Shape;137;p5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Минимизация формализма.</a:t>
            </a:r>
            <a:endParaRPr b="0" i="0" sz="1750" u="none" cap="none" strike="noStrike"/>
          </a:p>
        </p:txBody>
      </p:sp>
      <p:sp>
        <p:nvSpPr>
          <p:cNvPr id="138" name="Google Shape;138;p5"/>
          <p:cNvSpPr/>
          <p:nvPr/>
        </p:nvSpPr>
        <p:spPr>
          <a:xfrm>
            <a:off x="12537000" y="7507800"/>
            <a:ext cx="2093400" cy="721800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Дистанция власти</a:t>
            </a:r>
            <a:endParaRPr b="0" i="0" sz="4450" u="none" cap="none" strike="noStrike"/>
          </a:p>
        </p:txBody>
      </p:sp>
      <p:pic>
        <p:nvPicPr>
          <p:cNvPr descr="preencoded.png" id="147" name="Google Shape;14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59794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Низкая дистанция</a:t>
            </a:r>
            <a:endParaRPr b="0" i="0" sz="2200" u="none" cap="none" strike="noStrike"/>
          </a:p>
        </p:txBody>
      </p:sp>
      <p:sp>
        <p:nvSpPr>
          <p:cNvPr id="149" name="Google Shape;149;p6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Поощрение горизонтальных связей.</a:t>
            </a:r>
            <a:endParaRPr b="0" i="0" sz="1750" u="none" cap="none" strike="noStrike"/>
          </a:p>
        </p:txBody>
      </p:sp>
      <p:pic>
        <p:nvPicPr>
          <p:cNvPr descr="preencoded.png" id="150" name="Google Shape;150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395882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Учет мнения</a:t>
            </a:r>
            <a:endParaRPr b="0" i="0" sz="2200" u="none" cap="none" strike="noStrike"/>
          </a:p>
        </p:txBody>
      </p:sp>
      <p:sp>
        <p:nvSpPr>
          <p:cNvPr id="152" name="Google Shape;152;p6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Решения принимаются с учетом мнения всех.</a:t>
            </a:r>
            <a:endParaRPr b="0" i="0" sz="1750" u="none" cap="none" strike="noStrike"/>
          </a:p>
        </p:txBody>
      </p:sp>
      <p:pic>
        <p:nvPicPr>
          <p:cNvPr descr="preencoded.png" id="153" name="Google Shape;153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31971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Адаптация</a:t>
            </a:r>
            <a:endParaRPr b="0" i="0" sz="2200" u="none" cap="none" strike="noStrike"/>
          </a:p>
        </p:txBody>
      </p:sp>
      <p:sp>
        <p:nvSpPr>
          <p:cNvPr id="155" name="Google Shape;155;p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Быстрая адаптация к изменениям рынка.</a:t>
            </a:r>
            <a:endParaRPr b="0" i="0" sz="1750" u="none" cap="none" strike="noStrike"/>
          </a:p>
        </p:txBody>
      </p:sp>
      <p:sp>
        <p:nvSpPr>
          <p:cNvPr id="156" name="Google Shape;156;p6"/>
          <p:cNvSpPr/>
          <p:nvPr/>
        </p:nvSpPr>
        <p:spPr>
          <a:xfrm>
            <a:off x="12537000" y="7507800"/>
            <a:ext cx="2093400" cy="721800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/>
          <p:nvPr/>
        </p:nvSpPr>
        <p:spPr>
          <a:xfrm>
            <a:off x="793790" y="1251109"/>
            <a:ext cx="887646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Тип корпоративной культуры</a:t>
            </a:r>
            <a:endParaRPr b="0" i="0" sz="4450" u="none" cap="none" strike="noStrike"/>
          </a:p>
        </p:txBody>
      </p:sp>
      <p:sp>
        <p:nvSpPr>
          <p:cNvPr id="164" name="Google Shape;164;p7"/>
          <p:cNvSpPr/>
          <p:nvPr/>
        </p:nvSpPr>
        <p:spPr>
          <a:xfrm>
            <a:off x="793790" y="3910727"/>
            <a:ext cx="378523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Адхократическая культура</a:t>
            </a:r>
            <a:endParaRPr b="0" i="0" sz="2200" u="none" cap="none" strike="noStrike"/>
          </a:p>
        </p:txBody>
      </p:sp>
      <p:sp>
        <p:nvSpPr>
          <p:cNvPr id="165" name="Google Shape;165;p7"/>
          <p:cNvSpPr/>
          <p:nvPr/>
        </p:nvSpPr>
        <p:spPr>
          <a:xfrm>
            <a:off x="793790" y="4755475"/>
            <a:ext cx="378523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Гибкость и персональная ответственность.</a:t>
            </a:r>
            <a:endParaRPr b="0" i="0" sz="1750" u="none" cap="none" strike="noStrike"/>
          </a:p>
        </p:txBody>
      </p:sp>
      <p:pic>
        <p:nvPicPr>
          <p:cNvPr descr="preencoded.png" id="166" name="Google Shape;1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/>
          <p:nvPr/>
        </p:nvSpPr>
        <p:spPr>
          <a:xfrm>
            <a:off x="6084213" y="4469130"/>
            <a:ext cx="110609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b="0" i="0" sz="2200" u="none" cap="none" strike="noStrike"/>
          </a:p>
        </p:txBody>
      </p:sp>
      <p:sp>
        <p:nvSpPr>
          <p:cNvPr id="168" name="Google Shape;168;p7"/>
          <p:cNvSpPr/>
          <p:nvPr/>
        </p:nvSpPr>
        <p:spPr>
          <a:xfrm>
            <a:off x="9597628" y="295227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Новаторство</a:t>
            </a:r>
            <a:endParaRPr b="0" i="0" sz="2200" u="none" cap="none" strike="noStrike"/>
          </a:p>
        </p:txBody>
      </p:sp>
      <p:sp>
        <p:nvSpPr>
          <p:cNvPr id="169" name="Google Shape;169;p7"/>
          <p:cNvSpPr/>
          <p:nvPr/>
        </p:nvSpPr>
        <p:spPr>
          <a:xfrm>
            <a:off x="9597628" y="3442692"/>
            <a:ext cx="423898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Стремление опережать конкурентов.</a:t>
            </a:r>
            <a:endParaRPr b="0" i="0" sz="1750" u="none" cap="none" strike="noStrike"/>
          </a:p>
        </p:txBody>
      </p:sp>
      <p:pic>
        <p:nvPicPr>
          <p:cNvPr descr="preencoded.png" id="170" name="Google Shape;1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7"/>
          <p:cNvSpPr/>
          <p:nvPr/>
        </p:nvSpPr>
        <p:spPr>
          <a:xfrm>
            <a:off x="7821097" y="3451146"/>
            <a:ext cx="163235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b="0" i="0" sz="2200" u="none" cap="none" strike="noStrike"/>
          </a:p>
        </p:txBody>
      </p:sp>
      <p:sp>
        <p:nvSpPr>
          <p:cNvPr id="172" name="Google Shape;172;p7"/>
          <p:cNvSpPr/>
          <p:nvPr/>
        </p:nvSpPr>
        <p:spPr>
          <a:xfrm>
            <a:off x="9597628" y="522339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Цифровой банк</a:t>
            </a:r>
            <a:endParaRPr b="0" i="0" sz="2200" u="none" cap="none" strike="noStrike"/>
          </a:p>
        </p:txBody>
      </p:sp>
      <p:sp>
        <p:nvSpPr>
          <p:cNvPr id="173" name="Google Shape;173;p7"/>
          <p:cNvSpPr/>
          <p:nvPr/>
        </p:nvSpPr>
        <p:spPr>
          <a:xfrm>
            <a:off x="9597628" y="5713809"/>
            <a:ext cx="423898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Соответствие стратегии цифрового банка.</a:t>
            </a:r>
            <a:endParaRPr b="0" i="0" sz="1750" u="none" cap="none" strike="noStrike"/>
          </a:p>
        </p:txBody>
      </p:sp>
      <p:pic>
        <p:nvPicPr>
          <p:cNvPr descr="preencoded.png" id="174" name="Google Shape;17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/>
          <p:nvPr/>
        </p:nvSpPr>
        <p:spPr>
          <a:xfrm>
            <a:off x="7822049" y="5487114"/>
            <a:ext cx="161330" cy="45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363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b="0" i="0" sz="2200" u="none" cap="none" strike="noStrike"/>
          </a:p>
        </p:txBody>
      </p:sp>
      <p:sp>
        <p:nvSpPr>
          <p:cNvPr id="176" name="Google Shape;176;p7"/>
          <p:cNvSpPr/>
          <p:nvPr/>
        </p:nvSpPr>
        <p:spPr>
          <a:xfrm>
            <a:off x="12537000" y="7507800"/>
            <a:ext cx="2093400" cy="721800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/>
          <p:nvPr/>
        </p:nvSpPr>
        <p:spPr>
          <a:xfrm>
            <a:off x="793790" y="1691759"/>
            <a:ext cx="6689169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Корпоративный стиль</a:t>
            </a:r>
            <a:endParaRPr b="0" i="0" sz="4450" u="none" cap="none" strike="noStrike"/>
          </a:p>
        </p:txBody>
      </p:sp>
      <p:pic>
        <p:nvPicPr>
          <p:cNvPr descr="preencoded.png" id="184" name="Google Shape;18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854166"/>
            <a:ext cx="4120753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8"/>
          <p:cNvSpPr/>
          <p:nvPr/>
        </p:nvSpPr>
        <p:spPr>
          <a:xfrm>
            <a:off x="793790" y="56844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Минимализм</a:t>
            </a:r>
            <a:endParaRPr b="0" i="0" sz="2200" u="none" cap="none" strike="noStrike"/>
          </a:p>
        </p:txBody>
      </p:sp>
      <p:sp>
        <p:nvSpPr>
          <p:cNvPr id="186" name="Google Shape;186;p8"/>
          <p:cNvSpPr/>
          <p:nvPr/>
        </p:nvSpPr>
        <p:spPr>
          <a:xfrm>
            <a:off x="793790" y="6174819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Минималистичный дизайн офисов.</a:t>
            </a:r>
            <a:endParaRPr b="0" i="0" sz="1750" u="none" cap="none" strike="noStrike"/>
          </a:p>
        </p:txBody>
      </p:sp>
      <p:pic>
        <p:nvPicPr>
          <p:cNvPr descr="preencoded.png" id="187" name="Google Shape;18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04" y="2854166"/>
            <a:ext cx="4120872" cy="254686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/>
          <p:nvPr/>
        </p:nvSpPr>
        <p:spPr>
          <a:xfrm>
            <a:off x="5254704" y="56845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Технологии</a:t>
            </a:r>
            <a:endParaRPr b="0" i="0" sz="2200" u="none" cap="none" strike="noStrike"/>
          </a:p>
        </p:txBody>
      </p:sp>
      <p:sp>
        <p:nvSpPr>
          <p:cNvPr id="189" name="Google Shape;189;p8"/>
          <p:cNvSpPr/>
          <p:nvPr/>
        </p:nvSpPr>
        <p:spPr>
          <a:xfrm>
            <a:off x="5254704" y="6174938"/>
            <a:ext cx="412087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Современные технологии повсюду.</a:t>
            </a:r>
            <a:endParaRPr b="0" i="0" sz="1750" u="none" cap="none" strike="noStrike"/>
          </a:p>
        </p:txBody>
      </p:sp>
      <p:pic>
        <p:nvPicPr>
          <p:cNvPr descr="preencoded.png" id="190" name="Google Shape;19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15738" y="2854166"/>
            <a:ext cx="4120753" cy="254674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8"/>
          <p:cNvSpPr/>
          <p:nvPr/>
        </p:nvSpPr>
        <p:spPr>
          <a:xfrm>
            <a:off x="9715738" y="568440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Открытость</a:t>
            </a:r>
            <a:endParaRPr b="0" i="0" sz="2200" u="none" cap="none" strike="noStrike"/>
          </a:p>
        </p:txBody>
      </p:sp>
      <p:sp>
        <p:nvSpPr>
          <p:cNvPr id="192" name="Google Shape;192;p8"/>
          <p:cNvSpPr/>
          <p:nvPr/>
        </p:nvSpPr>
        <p:spPr>
          <a:xfrm>
            <a:off x="9715738" y="6174819"/>
            <a:ext cx="4120753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Открытые пространства для работы.</a:t>
            </a:r>
            <a:endParaRPr b="0" i="0" sz="1750" u="none" cap="none" strike="noStrike"/>
          </a:p>
        </p:txBody>
      </p:sp>
      <p:sp>
        <p:nvSpPr>
          <p:cNvPr id="193" name="Google Shape;193;p8"/>
          <p:cNvSpPr/>
          <p:nvPr/>
        </p:nvSpPr>
        <p:spPr>
          <a:xfrm>
            <a:off x="12537000" y="7507800"/>
            <a:ext cx="2093400" cy="721800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31971"/>
              </a:buClr>
              <a:buSzPts val="4450"/>
              <a:buFont typeface="Outfit ExtraBold"/>
              <a:buNone/>
            </a:pPr>
            <a:r>
              <a:rPr b="1" i="0" lang="en-US" sz="4450" u="none" cap="none" strike="noStrike">
                <a:solidFill>
                  <a:srgbClr val="231971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Специфика коммуникации</a:t>
            </a:r>
            <a:endParaRPr b="0" i="0" sz="4450" u="none" cap="none" strike="noStrike"/>
          </a:p>
        </p:txBody>
      </p:sp>
      <p:sp>
        <p:nvSpPr>
          <p:cNvPr id="202" name="Google Shape;202;p9"/>
          <p:cNvSpPr/>
          <p:nvPr/>
        </p:nvSpPr>
        <p:spPr>
          <a:xfrm>
            <a:off x="6605111" y="2806422"/>
            <a:ext cx="30480" cy="4374475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6845022" y="3301484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6365200" y="306157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"/>
          <p:cNvSpPr/>
          <p:nvPr/>
        </p:nvSpPr>
        <p:spPr>
          <a:xfrm>
            <a:off x="6553914" y="3146584"/>
            <a:ext cx="13275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1</a:t>
            </a:r>
            <a:endParaRPr b="0" i="0" sz="2650" u="none" cap="none" strike="noStrike"/>
          </a:p>
        </p:txBody>
      </p:sp>
      <p:sp>
        <p:nvSpPr>
          <p:cNvPr id="206" name="Google Shape;206;p9"/>
          <p:cNvSpPr/>
          <p:nvPr/>
        </p:nvSpPr>
        <p:spPr>
          <a:xfrm>
            <a:off x="7867888" y="30332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Внутренние чаты</a:t>
            </a:r>
            <a:endParaRPr b="0" i="0" sz="2200" u="none" cap="none" strike="noStrike"/>
          </a:p>
        </p:txBody>
      </p:sp>
      <p:sp>
        <p:nvSpPr>
          <p:cNvPr id="207" name="Google Shape;207;p9"/>
          <p:cNvSpPr/>
          <p:nvPr/>
        </p:nvSpPr>
        <p:spPr>
          <a:xfrm>
            <a:off x="7867888" y="3523655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Обсуждение проектов.</a:t>
            </a:r>
            <a:endParaRPr b="0" i="0" sz="1750" u="none" cap="none" strike="noStrike"/>
          </a:p>
        </p:txBody>
      </p:sp>
      <p:sp>
        <p:nvSpPr>
          <p:cNvPr id="208" name="Google Shape;208;p9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"/>
          <p:cNvSpPr/>
          <p:nvPr/>
        </p:nvSpPr>
        <p:spPr>
          <a:xfrm>
            <a:off x="6522363" y="4680347"/>
            <a:ext cx="19597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2</a:t>
            </a:r>
            <a:endParaRPr b="0" i="0" sz="2650" u="none" cap="none" strike="noStrike"/>
          </a:p>
        </p:txBody>
      </p:sp>
      <p:sp>
        <p:nvSpPr>
          <p:cNvPr id="211" name="Google Shape;211;p9"/>
          <p:cNvSpPr/>
          <p:nvPr/>
        </p:nvSpPr>
        <p:spPr>
          <a:xfrm>
            <a:off x="7867888" y="4566999"/>
            <a:ext cx="303776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Регулярные встречи</a:t>
            </a:r>
            <a:endParaRPr b="0" i="0" sz="2200" u="none" cap="none" strike="noStrike"/>
          </a:p>
        </p:txBody>
      </p:sp>
      <p:sp>
        <p:nvSpPr>
          <p:cNvPr id="212" name="Google Shape;212;p9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Обмен опытом.</a:t>
            </a:r>
            <a:endParaRPr b="0" i="0" sz="1750" u="none" cap="none" strike="noStrike"/>
          </a:p>
        </p:txBody>
      </p:sp>
      <p:sp>
        <p:nvSpPr>
          <p:cNvPr id="213" name="Google Shape;213;p9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DB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E9E6FA"/>
          </a:solidFill>
          <a:ln cap="flat" cmpd="sng" w="9525">
            <a:solidFill>
              <a:srgbClr val="BDB8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6523553" y="6214110"/>
            <a:ext cx="193596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650"/>
              <a:buFont typeface="Outfit ExtraBold"/>
              <a:buNone/>
            </a:pPr>
            <a:r>
              <a:rPr b="1" i="0" lang="en-US" sz="265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3</a:t>
            </a:r>
            <a:endParaRPr b="0" i="0" sz="2650" u="none" cap="none" strike="noStrike"/>
          </a:p>
        </p:txBody>
      </p:sp>
      <p:sp>
        <p:nvSpPr>
          <p:cNvPr id="216" name="Google Shape;216;p9"/>
          <p:cNvSpPr/>
          <p:nvPr/>
        </p:nvSpPr>
        <p:spPr>
          <a:xfrm>
            <a:off x="7867888" y="610076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2200"/>
              <a:buFont typeface="Outfit ExtraBold"/>
              <a:buNone/>
            </a:pPr>
            <a:r>
              <a:rPr b="1" i="0" lang="en-US" sz="2200" u="none" cap="none" strike="noStrike">
                <a:solidFill>
                  <a:srgbClr val="2A2742"/>
                </a:solidFill>
                <a:latin typeface="Outfit ExtraBold"/>
                <a:ea typeface="Outfit ExtraBold"/>
                <a:cs typeface="Outfit ExtraBold"/>
                <a:sym typeface="Outfit ExtraBold"/>
              </a:rPr>
              <a:t>Обратная связь</a:t>
            </a:r>
            <a:endParaRPr b="0" i="0" sz="2200" u="none" cap="none" strike="noStrike"/>
          </a:p>
        </p:txBody>
      </p:sp>
      <p:sp>
        <p:nvSpPr>
          <p:cNvPr id="217" name="Google Shape;217;p9"/>
          <p:cNvSpPr/>
          <p:nvPr/>
        </p:nvSpPr>
        <p:spPr>
          <a:xfrm>
            <a:off x="7867888" y="6591181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A2742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Связь с топ-менеджментом.</a:t>
            </a:r>
            <a:endParaRPr b="0" i="0" sz="1750" u="none" cap="none" strike="noStrike"/>
          </a:p>
        </p:txBody>
      </p:sp>
      <p:sp>
        <p:nvSpPr>
          <p:cNvPr id="218" name="Google Shape;218;p9"/>
          <p:cNvSpPr/>
          <p:nvPr/>
        </p:nvSpPr>
        <p:spPr>
          <a:xfrm>
            <a:off x="12537000" y="7507800"/>
            <a:ext cx="2093400" cy="721800"/>
          </a:xfrm>
          <a:prstGeom prst="rect">
            <a:avLst/>
          </a:prstGeom>
          <a:solidFill>
            <a:srgbClr val="EEEE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134100" lIns="134100" spcFirstLastPara="1" rIns="134100" wrap="square" tIns="1341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2025-03-03T14:43:52Z</dcterms:created>
  <dc:creator>PptxGenJS</dc:creator>
</cp:coreProperties>
</file>